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E2D5D-B84C-4685-367D-B07E92A28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3F5CD5-8BD4-C454-EFD1-C74668D3F5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727B5-B2A4-A88F-269B-FDA602933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01D04-4CB1-5141-9A93-750AC4445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7BB4C-C0B7-AA68-55B3-FDDD050A5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558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ED2D4-3069-468A-D041-864863FC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D02FA6-83EB-06CD-0505-F52C1FF33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7C300-D6CB-32CE-E587-B5B3F25F7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C1479-7604-2942-6515-3A9AEA09F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C733C-B696-FFF4-7E31-FAAB3AF84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1682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8D9B9E-F3B4-A5DF-E1D4-B39AFECA74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7BDFE-49EA-D41F-70D9-D70677D77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97870-7F89-2BEA-C3C7-E5EA03E99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AF7F3-8F3A-1FC6-5EDB-611854BAA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57AEA-E9CB-202C-2F19-9D5D34AEB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5886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91C65-3B60-9BEB-283F-FD3040538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43DFF-D2BE-DC46-D763-15E7F7C0B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5D7AC-708D-A3A3-F0F9-8AC881D2C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0A9E6-6E57-45CE-DFE1-132E314B3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59CD9-D3D6-52ED-0AC8-428BD0249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9058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3CC6D-13BA-A523-A168-5D4AD525B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2A2C1-6012-F066-E8F5-8010FFEBA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1B294-6781-490E-C7E8-ED3BD9A13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88346-DA07-2418-6777-A028B8865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38EB5-37CB-2324-44FF-95681ABE4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074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6BD62-5E07-C79C-0228-C3B3012D7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1682F-B082-6DC4-889E-7ECFB390F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D3B398-1494-7D6E-3BE6-9C252FC8B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80C56-CAEA-7A64-ABE0-4FF5896A3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1E21D-8192-61A5-E462-ECA906CDA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00B9F7-2953-657E-6BD4-C6CFE01A9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978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FA1C7-938A-F168-1A46-9FC1D0760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186BF0-511F-15B7-86C3-36443C7BE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61B695-2087-F5A1-AD3B-320516D2B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995339-062D-F26B-ABB2-79106BAB53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50DBF0-7EAA-1874-61A1-2FF60B1173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2C9B67-BA9D-AFF4-9BF9-5D936C93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46C56-761C-03E9-A5DC-EF2424435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DA9596-BEC2-373F-5A52-70885E45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2941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658D8-9796-DE12-3281-3D71626C6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234E27-A717-A9DB-0CD7-72E37AFE2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ECFBC6-738A-D42C-A8BE-F19101AA6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F72E25-267E-C5E0-B785-2891CA006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8163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961645-359E-2A8A-FE55-9FEB97B69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2617CF-FBBE-824F-B5F9-EDAC1AA7B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F53C3-5F48-C86D-B6A8-C2B647676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6548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2FB0-3B90-65E8-F62D-3724D44DE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35F73-6419-B2BE-2E32-EE5776FBB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692536-59CB-0C05-67D5-D121528FE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799C0-2252-6A5C-B6FF-89C897856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CA9CFE-91C1-7DA1-775C-0508C6403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967C2A-8C1A-CD32-104F-8495C6342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2556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D2AB6-C066-CA1A-3951-BBD2D9CAB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DEC51B-14B9-25B4-3BCE-FDFA786AC4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55EC6-C34F-31AA-17D1-6DFB538E7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7EA6BE-50A8-4CE9-5642-0D9C3423E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FE6C87-A5FC-1813-A91F-D315B80AE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E7ACC-18BE-1E52-37ED-53908571E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6509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5CD547-01E1-77BF-250E-B20753E28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5A8C1-9B5E-3649-14EE-6FC75154B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CC742-D55B-12AE-7992-41C5F0C78C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2E9B1-BB76-406B-BD42-6CCE18F60F24}" type="datetimeFigureOut">
              <a:rPr lang="en-IN" smtClean="0"/>
              <a:t>11-07-2024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AF30B-5041-45D3-CFE5-49865627F4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388BA-BF25-5412-4E4B-B9D11F745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338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12.6572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6281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6083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8.04644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5.10304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7.02533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1.04599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9.04114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7.0204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10.08864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5A7124-41FD-92EF-2C16-50A02519EE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3" t="25079" r="8036" b="23809"/>
          <a:stretch/>
        </p:blipFill>
        <p:spPr>
          <a:xfrm>
            <a:off x="1107441" y="3352799"/>
            <a:ext cx="11084560" cy="35052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1207F7-FDCA-83D3-64AB-3F58F0E37FA2}"/>
              </a:ext>
            </a:extLst>
          </p:cNvPr>
          <p:cNvSpPr txBox="1"/>
          <p:nvPr/>
        </p:nvSpPr>
        <p:spPr>
          <a:xfrm>
            <a:off x="1402080" y="902152"/>
            <a:ext cx="107899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Forward pass: The input image is fed through the model to get the predicted label.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Gradient calculation: The gradient of the loss function with respect to the input image is calculated.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Adversarial perturbation: A small, fixed step size (epsilon) is multiplied by the sign of the gradients . This creates a perturbation that "pushes" the image towards a region where the model makes a mistake.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Adversarial example: The original image is added to this sign-based perturbation, resulting in a slightly modified adversarial example.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211F9F-106A-D22D-7EF8-21D488C86CCD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44685" y="0"/>
            <a:ext cx="6857999" cy="701042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FGSM(</a:t>
            </a:r>
            <a:r>
              <a:rPr lang="en-IN" sz="4000" b="1" i="0" dirty="0">
                <a:effectLst/>
                <a:latin typeface="Google Sans"/>
              </a:rPr>
              <a:t>Fast gradient sign method)</a:t>
            </a:r>
            <a:endParaRPr lang="en-IN" sz="4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416548-C591-8D87-CE86-CD139AB57E0C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https://arxiv.org/abs/1412.6572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974193-6B6B-AFE3-9FEB-211DE1C16458}"/>
              </a:ext>
            </a:extLst>
          </p:cNvPr>
          <p:cNvSpPr txBox="1"/>
          <p:nvPr/>
        </p:nvSpPr>
        <p:spPr>
          <a:xfrm>
            <a:off x="6595288" y="2712251"/>
            <a:ext cx="40683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3200" dirty="0"/>
              <a:t>η = </a:t>
            </a:r>
            <a:r>
              <a:rPr lang="en-IN" sz="3200" dirty="0"/>
              <a:t>sign (∇</a:t>
            </a:r>
            <a:r>
              <a:rPr lang="en-IN" sz="3200" dirty="0" err="1"/>
              <a:t>xJ</a:t>
            </a:r>
            <a:r>
              <a:rPr lang="en-IN" sz="3200" dirty="0"/>
              <a:t>(</a:t>
            </a:r>
            <a:r>
              <a:rPr lang="el-GR" sz="3200" dirty="0"/>
              <a:t>θ, </a:t>
            </a:r>
            <a:r>
              <a:rPr lang="en-IN" sz="3200" dirty="0"/>
              <a:t>x, y)). </a:t>
            </a:r>
          </a:p>
        </p:txBody>
      </p:sp>
    </p:spTree>
    <p:extLst>
      <p:ext uri="{BB962C8B-B14F-4D97-AF65-F5344CB8AC3E}">
        <p14:creationId xmlns:p14="http://schemas.microsoft.com/office/powerpoint/2010/main" val="2275482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SI-NI-FGSM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E8CED0-DBE1-1EB4-13C3-CCBDFB9604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4" t="21111" r="6698" b="21111"/>
          <a:stretch/>
        </p:blipFill>
        <p:spPr>
          <a:xfrm>
            <a:off x="1817915" y="2895600"/>
            <a:ext cx="10374085" cy="3962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E829406-46E4-2142-06FA-ED01E2D2C062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80FA41-E385-D3D9-F8D3-A63B454C9954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https://arxiv.org/abs/1908.06281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292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1092" y="0"/>
            <a:ext cx="11090908" cy="71410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PGD(projected gradient descent)</a:t>
            </a:r>
            <a:endParaRPr lang="en-IN" sz="36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6A68D7-5399-6217-73A4-566E5D7F67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7" t="23175" r="7321" b="22380"/>
          <a:stretch/>
        </p:blipFill>
        <p:spPr>
          <a:xfrm>
            <a:off x="1101092" y="3124200"/>
            <a:ext cx="11090908" cy="3733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CC89ADC-245F-58D2-800E-A59967DECCEE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22B28A-4E54-720D-8462-9CF1EE46CCE1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https://arxiv.org/abs/1706.06083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2D4CA78D-5112-3E53-5D5B-246ACFECE3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1092" y="714103"/>
            <a:ext cx="1109090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Forward pass: The perturbed image is fed through the model to get the loss.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IN" dirty="0"/>
              <a:t>Gradient calculation:</a:t>
            </a:r>
            <a:r>
              <a:rPr lang="en-US" dirty="0"/>
              <a:t>the gradient of the loss is calculated.</a:t>
            </a:r>
            <a:endParaRPr lang="en-US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dirty="0"/>
              <a:t>Gradient update: The gradient is scaled by a small step size (learning rate) and used to update the existing perturbation in the direction that increases the loss.</a:t>
            </a:r>
            <a:endParaRPr lang="en-US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dirty="0"/>
              <a:t>Projection: The updated perturbation is projected back onto a specific allowed region</a:t>
            </a:r>
            <a:endParaRPr lang="en-US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dirty="0"/>
              <a:t>This iterative process continues until a stopping criterion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2157A-5C38-6393-ECF6-4D337653582C}"/>
              </a:ext>
            </a:extLst>
          </p:cNvPr>
          <p:cNvSpPr txBox="1"/>
          <p:nvPr/>
        </p:nvSpPr>
        <p:spPr>
          <a:xfrm>
            <a:off x="6969760" y="2662535"/>
            <a:ext cx="45516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x t+1 = </a:t>
            </a:r>
            <a:r>
              <a:rPr lang="fr-FR" sz="2400" dirty="0" err="1"/>
              <a:t>Πx+S</a:t>
            </a:r>
            <a:r>
              <a:rPr lang="fr-FR" sz="2400" dirty="0"/>
              <a:t> x t + α </a:t>
            </a:r>
            <a:r>
              <a:rPr lang="fr-FR" sz="2400" dirty="0" err="1"/>
              <a:t>sgn</a:t>
            </a:r>
            <a:r>
              <a:rPr lang="fr-FR" sz="2400" dirty="0"/>
              <a:t>(∇</a:t>
            </a:r>
            <a:r>
              <a:rPr lang="fr-FR" sz="2400" dirty="0" err="1"/>
              <a:t>xL</a:t>
            </a:r>
            <a:r>
              <a:rPr lang="fr-FR" sz="2400" dirty="0"/>
              <a:t>(θ, x, y))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7145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1092" y="1"/>
            <a:ext cx="11090908" cy="680720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3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CW(</a:t>
            </a:r>
            <a:r>
              <a:rPr lang="en-US" sz="3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Carlini</a:t>
            </a:r>
            <a:r>
              <a:rPr lang="en-US" sz="3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And Wanger)</a:t>
            </a:r>
            <a:endParaRPr lang="en-IN" sz="3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5D8FD5-6D54-388D-9FB1-DA43D07FE0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" t="22539" r="6607" b="22381"/>
          <a:stretch/>
        </p:blipFill>
        <p:spPr>
          <a:xfrm>
            <a:off x="1101092" y="3080656"/>
            <a:ext cx="11090908" cy="377734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313F4AE-BF55-D2FE-DC2F-48BE097ABBFF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7BE028-3835-063F-7E3D-825A7ADF4848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https://arxiv.org/abs/1608.04644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EC53C7-20BE-7C00-D4BC-EDF0B8B1377D}"/>
              </a:ext>
            </a:extLst>
          </p:cNvPr>
          <p:cNvSpPr txBox="1"/>
          <p:nvPr/>
        </p:nvSpPr>
        <p:spPr>
          <a:xfrm>
            <a:off x="1101092" y="680721"/>
            <a:ext cx="110909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Optimize for Loss and Perceptibility:</a:t>
            </a:r>
            <a:r>
              <a:rPr lang="en-US" dirty="0"/>
              <a:t> The attack formulates the generation of adversarial examples as an optimization problem. It aims to find the smallest possible perturbation to the input image that achieves two goals:</a:t>
            </a:r>
            <a:r>
              <a:rPr lang="en-IN" dirty="0"/>
              <a:t>Maximizing the loss, Minimizing the perturbation.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IN" b="1" dirty="0"/>
              <a:t>Iterative Refinement</a:t>
            </a:r>
            <a:r>
              <a:rPr lang="en-US" b="1" dirty="0"/>
              <a:t>: </a:t>
            </a:r>
            <a:r>
              <a:rPr lang="en-US" dirty="0"/>
              <a:t>In each iteration, it calculates the gradients of both the loss function and the perturbation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Direction and Step Size:</a:t>
            </a:r>
            <a:r>
              <a:rPr lang="en-US" dirty="0"/>
              <a:t> Based on these gradients, the attack updates the perturbation in a way that increases the loss while keeping the perturbation small.</a:t>
            </a:r>
            <a:endParaRPr lang="en-IN" b="1" dirty="0"/>
          </a:p>
          <a:p>
            <a:pPr marL="342900" indent="-342900">
              <a:buFont typeface="+mj-lt"/>
              <a:buAutoNum type="arabicPeriod"/>
            </a:pPr>
            <a:r>
              <a:rPr lang="en-IN" b="1" dirty="0"/>
              <a:t>Projected Gradient Descent (PGD):</a:t>
            </a:r>
            <a:r>
              <a:rPr lang="en-IN" dirty="0"/>
              <a:t> </a:t>
            </a:r>
            <a:r>
              <a:rPr lang="en-US" dirty="0"/>
              <a:t>The C&amp;W attack often employs PGD takes small steps in the direction that maximizes the loss while keeping the perturbation within a certain allowed region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Stopping Criterion:</a:t>
            </a:r>
            <a:r>
              <a:rPr lang="en-US" dirty="0"/>
              <a:t> The process continues until maximum number of iterations is reached or adversarial example is found.</a:t>
            </a:r>
          </a:p>
        </p:txBody>
      </p:sp>
    </p:spTree>
    <p:extLst>
      <p:ext uri="{BB962C8B-B14F-4D97-AF65-F5344CB8AC3E}">
        <p14:creationId xmlns:p14="http://schemas.microsoft.com/office/powerpoint/2010/main" val="1128066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Jitter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FE74D5-D974-04E8-362E-BE24BC515F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6" t="23174" r="6786" b="21588"/>
          <a:stretch/>
        </p:blipFill>
        <p:spPr>
          <a:xfrm>
            <a:off x="1796143" y="3069771"/>
            <a:ext cx="10395857" cy="378822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73E2944-B933-1E8B-ED5C-AF6BF3A7C64A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2209B6-A864-D5F7-028A-8852A6C09FFE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https://arxiv.org/abs/2105.10304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063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Basic Iterative Method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58376C-26DD-49A5-8ACC-12852654BB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5" t="23175" r="10357" b="22380"/>
          <a:stretch/>
        </p:blipFill>
        <p:spPr>
          <a:xfrm>
            <a:off x="2405743" y="3124200"/>
            <a:ext cx="9786257" cy="3733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300E83C-1B9F-F973-9315-C4D152CAC351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EA5FC6-427D-FDA7-646C-F8A67CDB7026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https://arxiv.org/abs/1607.02533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092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DeepFool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D1DDB6-5D14-0164-7392-9B68B893A8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0" t="23651" r="6875" b="22539"/>
          <a:stretch/>
        </p:blipFill>
        <p:spPr>
          <a:xfrm>
            <a:off x="1905000" y="3167741"/>
            <a:ext cx="10287000" cy="369025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F77FDA8-A75F-B98B-D442-0E85206CAB6F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83EAEC-F7A1-25EF-95E1-0E3947D02A7A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https://arxiv.org/abs/1511.04599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487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Elastic Net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EB1FC7-FD91-8B5E-8283-DBC4A608AE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3" t="24286" r="6517" b="22381"/>
          <a:stretch/>
        </p:blipFill>
        <p:spPr>
          <a:xfrm>
            <a:off x="1970314" y="3200400"/>
            <a:ext cx="10221686" cy="36576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023A2AF-EE34-42A7-9579-E75A05322091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2012F9-8E2C-CE36-028C-E03195CD20B5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https://arxiv.org/abs/1709.04114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045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Fast Adaptive Boundary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F0EC96-AA66-1824-C3CF-00F6B0CB2D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5" t="23333" r="7053" b="21588"/>
          <a:stretch/>
        </p:blipFill>
        <p:spPr>
          <a:xfrm>
            <a:off x="1850571" y="3080657"/>
            <a:ext cx="10341429" cy="377734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9065300-E77C-134A-6D84-25B640CC6F93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F3D322-071E-2FA6-1A45-9D0E79A17F55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https://arxiv.org/abs/1907.02044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4082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One Pixel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E719BC-5FAE-7335-6E5D-74FB1A4C9A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4" t="23333" r="7232" b="21112"/>
          <a:stretch/>
        </p:blipFill>
        <p:spPr>
          <a:xfrm>
            <a:off x="1883229" y="3048000"/>
            <a:ext cx="10308771" cy="3810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3166ED9-49EE-22C0-FA2A-5BD4C60C3683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014CAD-148D-0BC5-FBB8-D81D625A96E6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https://arxiv.org/abs/1710.08864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115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477</Words>
  <Application>Microsoft Office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Google Sans</vt:lpstr>
      <vt:lpstr>Office Theme</vt:lpstr>
      <vt:lpstr>FGSM(Fast gradient sign method)</vt:lpstr>
      <vt:lpstr>PGD(projected gradient descent)</vt:lpstr>
      <vt:lpstr>CW(Carlini And Wanger)</vt:lpstr>
      <vt:lpstr>Jitter</vt:lpstr>
      <vt:lpstr>Basic Iterative Method</vt:lpstr>
      <vt:lpstr>DeepFool</vt:lpstr>
      <vt:lpstr>Elastic Net</vt:lpstr>
      <vt:lpstr>Fast Adaptive Boundary</vt:lpstr>
      <vt:lpstr>One Pixel</vt:lpstr>
      <vt:lpstr>SI-NI-FGSM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 Sharma</dc:creator>
  <cp:lastModifiedBy>Krish Sharma</cp:lastModifiedBy>
  <cp:revision>5</cp:revision>
  <dcterms:created xsi:type="dcterms:W3CDTF">2024-07-05T05:22:29Z</dcterms:created>
  <dcterms:modified xsi:type="dcterms:W3CDTF">2024-07-11T06:30:44Z</dcterms:modified>
</cp:coreProperties>
</file>

<file path=docProps/thumbnail.jpeg>
</file>